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4" r:id="rId6"/>
    <p:sldId id="301" r:id="rId7"/>
    <p:sldId id="303" r:id="rId8"/>
    <p:sldId id="314" r:id="rId9"/>
    <p:sldId id="305" r:id="rId10"/>
    <p:sldId id="312" r:id="rId11"/>
    <p:sldId id="313" r:id="rId12"/>
    <p:sldId id="307" r:id="rId13"/>
    <p:sldId id="308" r:id="rId14"/>
    <p:sldId id="309" r:id="rId15"/>
    <p:sldId id="311" r:id="rId16"/>
    <p:sldId id="310" r:id="rId17"/>
    <p:sldId id="315" r:id="rId18"/>
    <p:sldId id="317" r:id="rId19"/>
    <p:sldId id="31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2:10.84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876 158 24575,'0'-1'0,"0"0"0,0 0 0,1 1 0,-1-1 0,0 0 0,1 0 0,-1 1 0,0-1 0,1 0 0,-1 1 0,1-1 0,-1 0 0,1 1 0,-1-1 0,1 1 0,0-1 0,-1 1 0,1-1 0,0 1 0,0-1 0,-1 1 0,1 0 0,0-1 0,0 1 0,-1 0 0,1 0 0,0-1 0,0 1 0,1 0 0,31-3 0,-25 3 0,301-36 0,8 0 0,429 21-34,-359 14-985,1314-37 709,292 31-8135,-1180 9 8516,-103-3-68,746 3 255,-560 45 2279,-193-5 452,581-15-2311,-335-9-436,965-4-2042,-664-12 358,239 63-1231,-5 74 558,-1001-89 2418,390 48-88,91 20-39,2-49 82,308-53-353,-732-23 6793,-517 6-7484,-54 1-2259,-699-26 3359,390 1-1266,-106-9 244,-113-12-1175,-112-12 1413,-98-7 470,-3717-261-4715,3841 283 4952,-2075-40 1253,2697 83-1446,-3295 9 3557,2132 3-2772,-480 1 541,-5236-14 3209,7113 1-2665,48 0-1558,146 0-1067,185 0-2136,211 0 1313,219 0-1752,195 0 1916,146 0-828,3400 0-782,2400 0 3109,-6582 0 105,-151 0 500,-29 0 1720,-556 0-1999,-134 0-455,-169 0-18,-203 0-51,-227 0-219,-220 0-794,-227 0 452,-207 0-806,-4857 0 868,5332 0 573,371 0 186,251 0 1666,945 0-1495,52 0-349,223 0 41,232 0-41,204 0-13,161 0-72,4036 0-2013,-4542 0 3404,-84 0 1539,-774 0-2566,-20 0-142,-77 0-86,-359 0-64,-368 0 0,-340 0 0,-271 1 0,-4504 92-3034,5066-59 3034,327-4-65,275-8-193,219-14 258,42-5 129,12 0 135,160 5 1568,205-4-1374,225-3-446,233-2 32,220 1-32,184 7-12,3707 123-3362,-4257-95 3179,-282 2 183,-295-19 50,-101-16 21,0 0 0,0 1-1,-1 0 1,13 6 0,-21-9-56,1 0 1,-1 0 0,1 0 0,-1 0 0,0 0 0,1 1-1,-1-1 1,1 0 0,-1 0 0,0 0 0,1 1 0,-1-1-1,0 0 1,1 1 0,-1-1 0,0 0 0,1 1 0,-1-1-1,0 0 1,0 1 0,1-1 0,-1 0 0,0 1 0,0-1-1,0 1 1,0-1 0,1 1 0,-1-1 0,0 0 0,0 1-1,0-1 1,0 1 0,0-1 0,0 1 0,0-1-1,0 1 1,0-1 0,-1 0 0,1 1 0,0-1 0,0 1-1,0-1 1,0 0 0,-1 1 0,1-1 0,0 1 0,0-1-1,-1 0 1,1 1 0,-1-1 0,-3 3 85,0-1 0,0 0 0,0 0 0,0 0-1,-1 0 1,1-1 0,-8 2 0,-55 9 101,-85 4 0,-250 5 265,-202 4 1400,-249 6-1079,313-12-608,-2383 110-892,2472-96 629,199-8-248,233-23 349,-1 1 0,-37 10 0,57-13-15,0 0 1,0 0 0,1 0 0,-1 0 0,0 0 0,0 0 0,0 0 0,0 0 0,1 0 0,-1 0-1,0 0 1,0 1 0,0-1 0,0 0 0,0 0 0,0 0 0,1 0 0,-1 0 0,0 0-1,0 0 1,0 1 0,0-1 0,0 0 0,0 0 0,0 0 0,0 0 0,0 0 0,0 1 0,0-1-1,0 0 1,0 0 0,0 0 0,0 0 0,0 1 0,0-1 0,0 0 0,0 0 0,0 0 0,0 0-1,0 1 1,0-1 0,0 0 0,0 0 0,0 0 0,0 0 0,0 0 0,0 1 0,0-1 0,0 0-1,-1 0 1,1 0 0,0 0 0,0 0 0,0 0 0,0 0 0,0 1 0,0-1 0,-1 0-1,1 0 1,0 0 0,0 0 0,0 0 0,0 0 0,0 0 0,-1 0 0,1 0 0,0 0 0,0 0-1,-1 0 1,29 7 269,106 8-136,94 4-137,84 2 160,73 0 483,46 3 223,1246 81 1076,-1593-100-1855,-32-2 23,93 18 0,-137-17-110,-26-1 0,-183 7 0,63-5 0,-174 11 0,-1161 149 314,1248-119 951,212-43-1210,1-1-1,0 2 1,0 0 0,0 0 0,0 1-1,-18 11 1,30-16-52,0 0-1,0 0 1,-1 1 0,1-1-1,0 0 1,0 0 0,0 1-1,-1-1 1,1 0 0,0 1-1,0-1 1,0 0-1,0 1 1,0-1 0,0 0-1,-1 1 1,1-1 0,0 0-1,0 1 1,0-1-1,0 1 1,0-1 0,1 0-1,-1 1 1,0-1 0,0 0-1,0 1 1,0-1 0,0 0-1,0 1 1,0-1-1,1 0 1,-1 1 0,0-1-1,0 0 1,1 0 0,-1 1-1,0-1 1,0 0 0,1 0-1,-1 1 1,0-1-1,0 0 1,1 0 0,-1 0-1,0 1 1,1-1 0,-1 0-1,0 0 1,1 0-1,5 3 25,0-1 0,1 0 0,-1 0 0,13 1 0,196 13 40,188-7-735,191-5-2003,163-3 1525,2184 53-1256,-2659-39 2364,-228-9 29,-48-4 8,-13 0 1,-154 5 0,-201-3 0,-174-3-105,-135 0-315,-1740-3 366,1389 0 3420,946 2-5697,146 0 1619,124 0 570,161-1 43,434 3 2760,-655 2-2412,-87 0 341,-48-4-569,1 0 1,0 0-1,0 0 1,0 1-1,0-1 0,0 0 1,0 0-1,0 0 1,0 0-1,0 0 1,0 0-1,0 0 0,0 0 1,0 0-1,-1 1 1,1-1-1,0 0 0,0 0 1,0 0-1,0 0 1,0 0-1,0 0 1,0 0-1,0 1 0,0-1 1,0 0-1,0 0 1,0 0-1,0 0 0,0 0 1,1 0-1,-1 0 1,0 1-1,0-1 0,0 0 1,0 0-1,0 0 1,0 0-1,0 0 1,0 0-1,0 0 0,0 0 1,0 0-1,0 1 1,0-1-1,1 0 0,-1 0 1,0 0-1,0 0 1,0 0-1,0 0 0,0 0 1,0 0-1,0 0 1,1 0-1,-1 0 1,0 0-1,0 0 0,0 0 1,0 0-1,0 0 1,0 0-1,0 0 0,1 0 1,-1 0-1,0 0 1,0 0-1,0 0 1,0 0-1,-22 6 2946,-519 68-1888,351-55-808,62-4-27,-418 55 1549,529-67-1793,1 0 0,-23 8 0,39-11 0,0 0 0,0 0 0,0 0 0,1 0 0,-1 0 0,0 0 0,0 0 0,0 0 0,0 0 0,0 0 0,0 0 0,0 0 0,0 0 0,0 0 0,1 1 0,-1-1 0,0 0 0,0 0 0,0 0 0,0 0 0,0 0 0,0 0 0,0 0 0,0 0 0,0 1 0,0-1 0,0 0 0,0 0 0,0 0 0,0 0 0,0 0 0,0 0 0,0 1 0,0-1 0,0 0 0,0 0 0,0 0 0,0 0 0,0 0 0,0 0 0,0 1 0,0-1 0,0 0 0,0 0 0,0 0 0,0 0 0,0 0 0,-1 0 0,1 0 0,0 0 0,0 0 0,0 1 0,0-1 0,0 0 0,0 0 0,0 0 0,0 0 0,-1 0 0,1 0 0,0 0 0,0 0 0,0 0 0,0 0 0,0 0 0,26 4 0,113 1 0,121-3 0,129-2-678,128-1-2034,116-1 1189,2152-1-2702,-2686 3 4225,-97 0 0,-8 0 0,-23 0 0,-71 0 0,-132 0 0,-79 0 143,-234-2 525,-880 9-621,1136 3 805,92 5 2555,183-14-3265,1 0 0,0 1 0,0 1 0,0 0 0,-13 6 0,25-9-142,1 0 0,0 0 0,0 0 0,-1 0 0,1 0 0,0 0 0,0 1 0,-1-1 0,1 0 0,0 0 0,0 0 0,0 0 0,-1 1 0,1-1 0,0 0 0,0 0 0,0 0 0,0 1 0,-1-1 0,1 0 0,0 0 0,0 1 0,0-1 0,0 0 0,0 0 0,0 1 0,0-1 0,0 0 0,0 0 0,0 1 0,0-1 0,0 0 0,0 0 0,0 1 0,0-1 0,0 0 0,0 1 0,0-1 0,0 0 0,0 0 0,0 0 0,0 1 0,0-1 0,1 0 0,-1 0 0,0 1 0,0-1 0,0 0 0,0 0 0,1 0 0,-1 1 0,27 10 0,110 14 0,95 5 0,1145 76-2129,-1085-87 2534,-89 4 1215,-179-19-1465,1 1-1,31 10 0,-55-14-143,1-1 0,-1 0 0,0 1 0,0-1 0,0 1 0,0-1 0,0 1 0,1 0 0,-1-1 0,0 1 0,-1 0 0,1 0 0,0 0 0,0 0 0,0 0 0,0 0 0,0 1 0,-1-1-9,0-1 1,0 1 0,0-1 0,0 1-1,0-1 1,0 1 0,-1-1 0,1 1-1,0-1 1,0 0 0,-1 1-1,1-1 1,0 1 0,-1-1 0,1 0-1,0 1 1,-1-1 0,1 0 0,0 1-1,-1-1 1,1 0 0,-1 1 0,1-1-1,-1 0 1,1 0 0,-1 0-1,0 1 1,-44 10 15,-34-2-18,-91-3 0,135-5 0,-1397-2 645,1389 1-645,41 0 0,4-1 0,24 1 0,1344-1-1180,-1185-3 2331,-134-1-894,-43 1-214,-11 0-36,-16-1-14,0 0 1,-26-3-1,-176-24 7,-105-8-432,41 7-284,-554-74-727,757 94 1071,-84-25 1,153 34 40,-1 0 1,2 0 0,-1-2-1,0 0 1,1 0 0,0-1 0,1 0-1,-16-13 1,25 18 298,0 0 0,0 1 0,0-1 0,0 0 0,0 0 0,1-1 0,-1 1 0,1 0 0,-1-1 0,1 1 0,0 0 0,0-1-1,0 0 1,0 1 0,0-1 0,1 1 0,-1-1 0,1 0 0,0 0 0,-1 1 0,1-1 0,0 0 0,1 0 0,-1 1 0,1-1 0,-1 0 0,1 1 0,1-5 0,2 1 51,0 0-1,0 0 1,0 0-1,1 0 1,0 1-1,0 0 1,1 0 0,-1 0-1,12-7 1,12-6-19,1 0 0,58-24 0,78-20 0,355-93-397,3 29 445,-476 116 664,50-14 16,-87 20 170,0 0-1,0 0 1,0-1 0,0-1 0,18-13 0,-27 18-851,0 0 0,0-1 1,-1 1-1,1 0 0,-1-1 0,1 1 1,-1-1-1,1 1 0,-1-1 0,0 0 1,0 0-1,0 1 0,0-1 0,0 0 0,0 0 1,0 0-1,-1 0 0,1 0 0,-1 0 1,1 0-1,-1-1 0,0 1 0,0-4 1,-1 2-48,0-1-1,-1 1 1,0-1 0,0 1 0,0 0 0,-1 0 0,1 0 0,-5-5 0,-13-27 868,19 35-861,1 0 0,0 0-1,-1 0 1,1 0 0,0 0 0,0 0 0,0 0 0,0 0 0,0 0-1,0 0 1,0 0 0,0 0 0,0 1 0,0-1 0,1 0-1,-1 0 1,0 0 0,1 0 0,-1 0 0,0 0 0,1 0 0,-1 1-1,1-1 1,0 0 0,-1 0 0,1 1 0,0-1 0,-1 0 0,1 1-1,0-1 1,0 1 0,-1-1 0,3 0 0,38-13-54,-41 14 47,79-16 0,114-8 0,-158 21 0,237-19-351,79 4-1053,75 6 499,120 2-1270,840-31-1499,-1071 15 3620,-118-5-165,-187 30 240,-1-1 0,0 0 0,0-1 0,0 0 0,0-1 0,0 0 0,8-5 0,-16 9-8,-1 0 0,0-1-1,1 1 1,-1 0 0,0 0 0,1-1-1,-1 1 1,0 0 0,0-1-1,1 1 1,-1 0 0,0-1 0,0 1-1,0 0 1,0-1 0,1 1-1,-1 0 1,0-1 0,0 1 0,0 0-1,0-1 1,0 1 0,0-1-1,0 1 1,0 0 0,0-1 0,0 1-1,0 0 1,0-1 0,0 1 0,0-1-1,-1 1 1,1 0 0,0-1-1,-17-10 433,-12 4 155,-1 1 0,0 1 0,-62-1 0,79 5-393,-458-10 3682,216 8-2661,-392-8-1777,623 10 549,28 1 0,43 0 0,-46 0 0,484-1-3356,649-1-425,555 25 2883,-1627-21 864,-58-1 28,-14 0 4,-102 1 10,-99-2-8,-328-1 1116,-435 2 2128,902-1-2797,35-1-49,0 2-1,-57 9 1,87-8-296,17 1 0,81 5-770,113-5 1,-114-3-1784,127 0 1867,-654 1 525,207-3 1126,88 3 1050,-158-3 805,288 1-2922,20-2 0,28-2 0,549-10 15,-435 15 93,759-2 506,-863 3-614,-80-1 0,-334 2-168,-422-1-1451,18-24 1430,739 21 189,-25-1 0,1-1 0,-111-25 0,166 29 0,0 0 0,0-1 0,0 1 0,1-1 0,-1 0 0,0 1 0,0-1 0,1 0 0,-1 0 0,1 0 0,-1 0 0,-1-2 0,3 3 0,0-1 0,0 1 0,0 0 0,0 0 0,0-1 0,0 1 0,0 0 0,0-1 0,0 1 0,0 0 0,0-1 0,0 1 0,0 0 0,0-1 0,0 1 0,1 0 0,-1-1 0,0 1 0,0 0 0,0 0 0,0-1 0,1 1 0,-1 0 0,0 0 0,0-1 0,1 1 0,-1 0 0,0 0 0,0 0 0,1-1 0,-1 1 0,0 0 0,0 0 0,1 0 0,-1 0 0,0 0 0,1 0 0,42-13 0,-42 13 0,122-18 0,197-4 0,-238 18 0,612-12 1976,-1919 18-2989,2613-2 1136,-1622 8-123,198-6 0,-278 12-1081,-136 2-3245,-123-2 3244,-107-3 425,-101-4-1971,-105-3 1466,-114-2-861,-117-2 1179,-111-1-508,-3974-19 1014,4251 15 674,295 0 1010,479 3-1065,-190-9 279,352 9 450,37 0-1,114-1-504,94 2-505,1312 0 3044,-614 2-3092,-1330-1 66,38 0-316,-210 1-1031,-760-4 189,948-5 1739,131-7 1797,213 12-2096,-44-10 0,63 4-300,22 9 0,1 0 0,0-1 0,0 1 0,0 0 0,-1 0 0,1 0 0,0 0 0,0-1 0,0 1 0,0 0 0,0 0 0,-1 0 0,1-1 0,0 1 0,0 0 0,0 0 0,0 0 0,0-1 0,0 1 0,0 0 0,0 0 0,0-1 0,0 1 0,0 0 0,0 0 0,0-1 0,0 1 0,0 0 0,0 0 0,0 0 0,0-1 0,0 1 0,0 0 0,1 0 0,-1-1 0,0 1 0,0 0 0,0 0 0,0 0 0,0-1 0,0 1 0,1 0 0,-1 0 0,0 0 0,0 0 0,1-1 0,3-2 42,1 0 1,0 1 0,0-1-1,0 1 1,0 0 0,0 0-1,10-2 1,52-10 927,-27 6-415,280-64 3789,-266 58-3317,-47 8-770,-14 2-193,-24 0-128,-371 3-2647,235 5 675,-183-19-1,305 6 2037,45 9 0,0 0 0,-1 0 0,1 0 0,0 0 0,0 0 0,0 0 0,0 0 0,0 0 0,-1 0 0,1 0 0,0-1 0,0 1 0,0 0 0,0 0 0,0 0 0,0 0 0,-1 0 0,1 0 0,0 0 0,0 0 0,0-1 0,0 1 0,0 0 0,0 0 0,0 0 0,0 0 0,0 0 0,0 0 0,-1-1 0,1 1 0,0 0 0,0 0 0,0 0 0,0 0 0,0-1 0,0 1 0,0 0 0,0 0 0,0 0 0,0 0 0,0 0 0,0-1 0,1 1 0,-1 0 0,0 0 0,0 0 0,0 0 0,0 0 0,0-1 0,0 1 0,0 0 0,0 0 0,0 0 0,0 0 0,1 0 0,-1 0 0,0 0 0,0-1 0,0 1 0,0 0 0,26-9 0,46-3 0,123-6 0,-174 17 0,781-28-8,4 27 2764,-732 2-2842,44 1 12,-89 1 76,-29-2-2,0 0 0,0 0 0,0 1 0,-1-1 0,1 0 0,0 0-1,0 0 1,0 0 0,0 0 0,0 0 0,0 0 0,0 0 0,0 0 0,0 0 0,0 0 0,0 0 0,0 0 0,0 0-1,0 0 1,0 1 0,0-1 0,0 0 0,0 0 0,0 0 0,0 0 0,-1 0 0,1 0 0,0 0 0,0 0 0,0 0-1,0 0 1,1 1 0,-1-1 0,0 0 0,0 0 0,0 0 0,0 0 0,0 0 0,0 0 0,0 0 0,-42 5 249,-340 11 2018,372-16-2405,-63 2-6234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27.93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42.59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49.23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49.78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50.12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50.47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26:12.17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26:13.1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gif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10.png"/><Relationship Id="rId4" Type="http://schemas.openxmlformats.org/officeDocument/2006/relationships/customXml" Target="../ink/ink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3" Type="http://schemas.openxmlformats.org/officeDocument/2006/relationships/image" Target="../media/image11.png"/><Relationship Id="rId7" Type="http://schemas.openxmlformats.org/officeDocument/2006/relationships/customXml" Target="../ink/ink7.xml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.xml"/><Relationship Id="rId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customXml" Target="../ink/ink5.xml"/><Relationship Id="rId9" Type="http://schemas.openxmlformats.org/officeDocument/2006/relationships/customXml" Target="../ink/ink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2607" y="1701969"/>
            <a:ext cx="3635926" cy="2595118"/>
          </a:xfrm>
        </p:spPr>
        <p:txBody>
          <a:bodyPr anchor="b">
            <a:no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If I was stereotype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Asian-American Parent, What data might interest me?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 err="1"/>
              <a:t>Supadit</a:t>
            </a:r>
            <a:r>
              <a:rPr lang="en-US" sz="1600" dirty="0"/>
              <a:t> W.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MINK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B7F71-1138-4E22-AFF8-BF286A8D6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Acceptable major for </a:t>
            </a:r>
            <a:br>
              <a:rPr lang="en-US" dirty="0"/>
            </a:br>
            <a:r>
              <a:rPr lang="en-US" dirty="0"/>
              <a:t>Asian-Parents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E1AB39B-C83C-4263-B2BD-DDDAB86A2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792252"/>
              </p:ext>
            </p:extLst>
          </p:nvPr>
        </p:nvGraphicFramePr>
        <p:xfrm>
          <a:off x="2032000" y="2316480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73638055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2097013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College Major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Accept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12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Clinical Sciences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Business, Management, Marketing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62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209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Biological/Biomedical Sciences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8098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and not 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59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7540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7A0C9-292D-49E5-B84D-6747BB162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Acceptable school for </a:t>
            </a:r>
            <a:br>
              <a:rPr lang="en-US" dirty="0"/>
            </a:br>
            <a:r>
              <a:rPr lang="en-US" dirty="0"/>
              <a:t>Asian-Parents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0D914BD-992D-46C9-94CE-BB05B8F99F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7797513"/>
              </p:ext>
            </p:extLst>
          </p:nvPr>
        </p:nvGraphicFramePr>
        <p:xfrm>
          <a:off x="2062480" y="2302136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73638055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2097013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Accept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12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Stanford University – 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4.3%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Harvard College – Massachusetts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4.7%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62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Princeton University – New Jersey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5.5%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209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Columbia University – New York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5.5%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8098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Yale University - Connecticut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6.1%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59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 Institute of Technology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6.4%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38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MIT - Massachusetts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6.7%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785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7960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7ABFA-7B01-4BB5-97B7-18F5DCD42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of living index in USA (Normal=100)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5DA204C-8D00-408B-B88B-243345AB70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998639"/>
              </p:ext>
            </p:extLst>
          </p:nvPr>
        </p:nvGraphicFramePr>
        <p:xfrm>
          <a:off x="4282141" y="2051124"/>
          <a:ext cx="519291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1765">
                  <a:extLst>
                    <a:ext uri="{9D8B030D-6E8A-4147-A177-3AD203B41FA5}">
                      <a16:colId xmlns:a16="http://schemas.microsoft.com/office/drawing/2014/main" val="556092353"/>
                    </a:ext>
                  </a:extLst>
                </a:gridCol>
                <a:gridCol w="977153">
                  <a:extLst>
                    <a:ext uri="{9D8B030D-6E8A-4147-A177-3AD203B41FA5}">
                      <a16:colId xmlns:a16="http://schemas.microsoft.com/office/drawing/2014/main" val="3677217924"/>
                    </a:ext>
                  </a:extLst>
                </a:gridCol>
                <a:gridCol w="2124000">
                  <a:extLst>
                    <a:ext uri="{9D8B030D-6E8A-4147-A177-3AD203B41FA5}">
                      <a16:colId xmlns:a16="http://schemas.microsoft.com/office/drawing/2014/main" val="2304764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Cost of living 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Note to self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12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97 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Ok!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967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 + SD 	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109.98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Aight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234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 + 2SD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123.43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This is getting hard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328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 + 3SD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136.87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I ‘m struggling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534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Max	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178.6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I’m dead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538133"/>
                  </a:ext>
                </a:extLst>
              </a:tr>
            </a:tbl>
          </a:graphicData>
        </a:graphic>
      </p:graphicFrame>
      <p:pic>
        <p:nvPicPr>
          <p:cNvPr id="3075" name="Picture 3">
            <a:extLst>
              <a:ext uri="{FF2B5EF4-FFF2-40B4-BE49-F238E27FC236}">
                <a16:creationId xmlns:a16="http://schemas.microsoft.com/office/drawing/2014/main" id="{2EC3482B-5976-4BC7-82B4-ADB8285D5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044888"/>
            <a:ext cx="2994759" cy="422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1018A6-1D75-489A-B815-6FA54ECCF9CF}"/>
              </a:ext>
            </a:extLst>
          </p:cNvPr>
          <p:cNvSpPr txBox="1"/>
          <p:nvPr/>
        </p:nvSpPr>
        <p:spPr>
          <a:xfrm>
            <a:off x="4282141" y="4383741"/>
            <a:ext cx="51929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of living of some cities in eight states goes beyond 2SD which are </a:t>
            </a:r>
          </a:p>
          <a:p>
            <a:endParaRPr lang="en-US" dirty="0"/>
          </a:p>
          <a:p>
            <a:r>
              <a:rPr lang="en-US" dirty="0"/>
              <a:t>New York , California, Massachusetts, Washington</a:t>
            </a:r>
          </a:p>
          <a:p>
            <a:r>
              <a:rPr lang="en-US" dirty="0"/>
              <a:t>Montana, Colorado, Florida, Hawaii.</a:t>
            </a:r>
          </a:p>
        </p:txBody>
      </p:sp>
    </p:spTree>
    <p:extLst>
      <p:ext uri="{BB962C8B-B14F-4D97-AF65-F5344CB8AC3E}">
        <p14:creationId xmlns:p14="http://schemas.microsoft.com/office/powerpoint/2010/main" val="4133326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59082-1431-4B7E-9018-8E829DB4B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of living index (Normal=100)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0C4DF6D-DCFF-4BFD-BC22-4820C36B21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691519"/>
              </p:ext>
            </p:extLst>
          </p:nvPr>
        </p:nvGraphicFramePr>
        <p:xfrm>
          <a:off x="2017059" y="2201432"/>
          <a:ext cx="8142940" cy="303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4274">
                  <a:extLst>
                    <a:ext uri="{9D8B030D-6E8A-4147-A177-3AD203B41FA5}">
                      <a16:colId xmlns:a16="http://schemas.microsoft.com/office/drawing/2014/main" val="55609235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7721792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304764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cost of living index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12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Standford</a:t>
                      </a: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University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 </a:t>
                      </a:r>
                      <a:r>
                        <a:rPr lang="en-US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Institure</a:t>
                      </a: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of </a:t>
                      </a:r>
                      <a:r>
                        <a:rPr lang="en-US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Techonology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125.75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967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Massachusetts</a:t>
                      </a:r>
                    </a:p>
                    <a:p>
                      <a:pPr algn="l">
                        <a:buFont typeface="Arial" panose="020B0604020202020204" pitchFamily="34" charset="0"/>
                        <a:buNone/>
                      </a:pP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Harvard College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MIT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114.55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234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Connecticut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Yale University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108.56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328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New Jersey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Princeton University 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103.4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534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New York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Columbia University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97.04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538133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361267A-63BF-461F-AC3F-57E26353E0FB}"/>
                  </a:ext>
                </a:extLst>
              </p14:cNvPr>
              <p14:cNvContentPartPr/>
              <p14:nvPr/>
            </p14:nvContentPartPr>
            <p14:xfrm>
              <a:off x="1477821" y="2614708"/>
              <a:ext cx="8806680" cy="7567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361267A-63BF-461F-AC3F-57E26353E0F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9181" y="2605708"/>
                <a:ext cx="8824320" cy="77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5D4986E-D6B6-4E38-A8C4-16030E0BB2B4}"/>
                  </a:ext>
                </a:extLst>
              </p14:cNvPr>
              <p14:cNvContentPartPr/>
              <p14:nvPr/>
            </p14:nvContentPartPr>
            <p14:xfrm>
              <a:off x="-385899" y="1828468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5D4986E-D6B6-4E38-A8C4-16030E0BB2B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394539" y="18198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ECB80A1-D759-4A8D-A137-F7BBDB73AB10}"/>
                  </a:ext>
                </a:extLst>
              </p14:cNvPr>
              <p14:cNvContentPartPr/>
              <p14:nvPr/>
            </p14:nvContentPartPr>
            <p14:xfrm>
              <a:off x="-591819" y="3971188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ECB80A1-D759-4A8D-A137-F7BBDB73AB1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600819" y="3962188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9937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28FDC-B4CE-416E-999A-0A0C904EA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0647" y="385969"/>
            <a:ext cx="4127811" cy="1450757"/>
          </a:xfrm>
        </p:spPr>
        <p:txBody>
          <a:bodyPr>
            <a:normAutofit/>
          </a:bodyPr>
          <a:lstStyle/>
          <a:p>
            <a:r>
              <a:rPr lang="en-US" dirty="0"/>
              <a:t>Be one step ahead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1E9AD539-2DD2-4DCE-8837-441853297655}"/>
                  </a:ext>
                </a:extLst>
              </p14:cNvPr>
              <p14:cNvContentPartPr/>
              <p14:nvPr/>
            </p14:nvContentPartPr>
            <p14:xfrm>
              <a:off x="2545624" y="1111348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1E9AD539-2DD2-4DCE-8837-44185329765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36624" y="1102348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54FE04DA-8D89-4F0D-9889-14C518D2390E}"/>
              </a:ext>
            </a:extLst>
          </p:cNvPr>
          <p:cNvGrpSpPr/>
          <p:nvPr/>
        </p:nvGrpSpPr>
        <p:grpSpPr>
          <a:xfrm>
            <a:off x="3038824" y="1478908"/>
            <a:ext cx="9720" cy="18360"/>
            <a:chOff x="3872541" y="1478908"/>
            <a:chExt cx="9720" cy="18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7ABBAC76-2DEA-4A6C-916C-1EFBE7C76F6F}"/>
                    </a:ext>
                  </a:extLst>
                </p14:cNvPr>
                <p14:cNvContentPartPr/>
                <p14:nvPr/>
              </p14:nvContentPartPr>
              <p14:xfrm>
                <a:off x="3872541" y="1478908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7ABBAC76-2DEA-4A6C-916C-1EFBE7C76F6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863541" y="1470268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85902EBB-BEDB-485D-B990-C06A22086A87}"/>
                    </a:ext>
                  </a:extLst>
                </p14:cNvPr>
                <p14:cNvContentPartPr/>
                <p14:nvPr/>
              </p14:nvContentPartPr>
              <p14:xfrm>
                <a:off x="3881901" y="1487908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85902EBB-BEDB-485D-B990-C06A22086A87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872901" y="1479268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F6D9D21D-FA4A-4C81-8CD4-DC83FE7EED0D}"/>
                    </a:ext>
                  </a:extLst>
                </p14:cNvPr>
                <p14:cNvContentPartPr/>
                <p14:nvPr/>
              </p14:nvContentPartPr>
              <p14:xfrm>
                <a:off x="3881901" y="1496908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F6D9D21D-FA4A-4C81-8CD4-DC83FE7EED0D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872901" y="1487908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6B6264B-F8F3-432D-AE74-8247834D02C5}"/>
                  </a:ext>
                </a:extLst>
              </p14:cNvPr>
              <p14:cNvContentPartPr/>
              <p14:nvPr/>
            </p14:nvContentPartPr>
            <p14:xfrm>
              <a:off x="4715344" y="1290628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6B6264B-F8F3-432D-AE74-8247834D02C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06344" y="12816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BAF0C21-BD52-4741-BDA6-A2CC8E1EBDAF}"/>
                  </a:ext>
                </a:extLst>
              </p14:cNvPr>
              <p14:cNvContentPartPr/>
              <p14:nvPr/>
            </p14:nvContentPartPr>
            <p14:xfrm>
              <a:off x="196941" y="3648268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BAF0C21-BD52-4741-BDA6-A2CC8E1EBDA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8301" y="3639628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8B5EE986-43A2-4869-879D-FBE2915B4C5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9412" t="26798" r="38750" b="6928"/>
          <a:stretch/>
        </p:blipFill>
        <p:spPr>
          <a:xfrm>
            <a:off x="254598" y="286603"/>
            <a:ext cx="6781400" cy="6042479"/>
          </a:xfrm>
          <a:prstGeom prst="rect">
            <a:avLst/>
          </a:prstGeom>
        </p:spPr>
      </p:pic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A6F96DEC-B91C-48C7-8EC7-4F427E99A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7858893"/>
              </p:ext>
            </p:extLst>
          </p:nvPr>
        </p:nvGraphicFramePr>
        <p:xfrm>
          <a:off x="7210647" y="2031131"/>
          <a:ext cx="399159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5795">
                  <a:extLst>
                    <a:ext uri="{9D8B030D-6E8A-4147-A177-3AD203B41FA5}">
                      <a16:colId xmlns:a16="http://schemas.microsoft.com/office/drawing/2014/main" val="3805570583"/>
                    </a:ext>
                  </a:extLst>
                </a:gridCol>
                <a:gridCol w="1995795">
                  <a:extLst>
                    <a:ext uri="{9D8B030D-6E8A-4147-A177-3AD203B41FA5}">
                      <a16:colId xmlns:a16="http://schemas.microsoft.com/office/drawing/2014/main" val="33947235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State with total </a:t>
                      </a:r>
                      <a:r>
                        <a:rPr lang="en-US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≥</a:t>
                      </a:r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Index of Living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effectLst/>
                        </a:rPr>
                        <a:t>≤ 100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875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Wisconsin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effectLst/>
                        </a:rPr>
                        <a:t>≤ 100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376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Ohio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042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Nebraska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459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Missouri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8409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4595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184E5-D8CB-4CE6-8780-71B8322AF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9600" dirty="0"/>
              <a:t>Conclusion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7C05E3D-884C-428B-8DD5-FAC07A5B0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54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A4608-ECFA-4B15-9911-C20B2DDED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sz="7200" b="1" dirty="0"/>
              <a:t>Thank you</a:t>
            </a:r>
          </a:p>
          <a:p>
            <a:pPr algn="ctr"/>
            <a:r>
              <a:rPr lang="en-US" sz="7200" b="1" dirty="0"/>
              <a:t>For</a:t>
            </a:r>
          </a:p>
          <a:p>
            <a:pPr algn="ctr"/>
            <a:r>
              <a:rPr lang="en-US" sz="7200" b="1" dirty="0"/>
              <a:t>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46422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C9DB-9123-4269-A39F-27E9572C3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Instagram vs. Real-life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48278A-9BE5-4464-AE16-71D0712CB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534" t="12356" b="8782"/>
          <a:stretch/>
        </p:blipFill>
        <p:spPr>
          <a:xfrm>
            <a:off x="1097280" y="2009588"/>
            <a:ext cx="5246113" cy="296582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749AB5-C380-4CB2-8658-AEE4AEEDC2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34"/>
          <a:stretch/>
        </p:blipFill>
        <p:spPr>
          <a:xfrm>
            <a:off x="6343393" y="2009588"/>
            <a:ext cx="4816020" cy="296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80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12439-1A93-4BDE-9D8D-67ABE7181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digging data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A0FE9-2AED-45EC-8220-36854F574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In the class of 2020, 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/>
              </a:rPr>
              <a:t>SAT test-takers: 2.2 million </a:t>
            </a:r>
            <a:r>
              <a:rPr lang="en-US" dirty="0">
                <a:solidFill>
                  <a:schemeClr val="tx1"/>
                </a:solidFill>
                <a:latin typeface="Helvetica Neue"/>
              </a:rPr>
              <a:t>&gt;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/>
              </a:rPr>
              <a:t> ACT test-takers: 1.7 million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70C0"/>
                </a:solidFill>
                <a:effectLst/>
                <a:latin typeface="Helvetica Neue"/>
              </a:rPr>
              <a:t>More and more students are taking both 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(last 5 to 10 years 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SAT costs 52 USD and ACT costs 55 USD (70 USD if the optional writing test is included)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Students may also be able to take the </a:t>
            </a:r>
            <a:r>
              <a:rPr lang="en-US" b="1" i="1" dirty="0">
                <a:solidFill>
                  <a:srgbClr val="FF0000"/>
                </a:solidFill>
                <a:effectLst/>
                <a:latin typeface="Helvetica Neue"/>
              </a:rPr>
              <a:t>SAT or ACT for free 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thanks to </a:t>
            </a:r>
            <a:r>
              <a:rPr lang="en-US" b="1" i="1" dirty="0">
                <a:solidFill>
                  <a:srgbClr val="FF0000"/>
                </a:solidFill>
                <a:effectLst/>
                <a:latin typeface="Helvetica Neue"/>
              </a:rPr>
              <a:t>state support or fee waivers.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67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F03A3-CE5D-412D-A3AA-D2C56915E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Although SAT and ACT is not required in most school in USA at the time (1,000++), many schools made it optional for students to send SAT/ACT score along with your GPA and Activities (Leadership program, Volunteer, etc.) report.</a:t>
            </a:r>
          </a:p>
          <a:p>
            <a:r>
              <a:rPr lang="en-US" sz="2800" i="1" u="sng" dirty="0"/>
              <a:t>What if there are other students who got same GPA and same Activities?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5DCBE12-6A00-42D3-88C4-D8017C54C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think! Go test!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09FB4B-6330-4AAC-B6B9-E2759CCBB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7930" y="456454"/>
            <a:ext cx="2937750" cy="165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136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EC555-3861-4A57-BE6D-2218530C1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7F5AC-3365-4C61-817A-94263CBF8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0C99E9-3F7F-46EE-9F84-9776349DF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86602"/>
            <a:ext cx="10136570" cy="570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348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E0893-B0C9-48D8-8A41-91F71CF25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 OR ACT OR BOTH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FC55F-1027-4E85-9470-3A9D25A3E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EE60C0C-5716-464A-A6A9-2E6C8C47B2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365522"/>
              </p:ext>
            </p:extLst>
          </p:nvPr>
        </p:nvGraphicFramePr>
        <p:xfrm>
          <a:off x="1416000" y="2108201"/>
          <a:ext cx="9360000" cy="394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0">
                  <a:extLst>
                    <a:ext uri="{9D8B030D-6E8A-4147-A177-3AD203B41FA5}">
                      <a16:colId xmlns:a16="http://schemas.microsoft.com/office/drawing/2014/main" val="2419428713"/>
                    </a:ext>
                  </a:extLst>
                </a:gridCol>
                <a:gridCol w="4680000">
                  <a:extLst>
                    <a:ext uri="{9D8B030D-6E8A-4147-A177-3AD203B41FA5}">
                      <a16:colId xmlns:a16="http://schemas.microsoft.com/office/drawing/2014/main" val="32611967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SAT 2019,2018,2017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 2019,2018,2017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7115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Mean = 1106.53 - 1126.1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is equivalent to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21-22</a:t>
                      </a:r>
                      <a:r>
                        <a:rPr lang="en-US" dirty="0"/>
                        <a:t> in ACT.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≈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21 </a:t>
                      </a:r>
                    </a:p>
                    <a:p>
                      <a:r>
                        <a:rPr lang="en-US" dirty="0"/>
                        <a:t>is equivalent to 1060~1090 in SAT.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17567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SAT mean ≈ ACT mean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499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 = 935-977 </a:t>
                      </a:r>
                    </a:p>
                    <a:p>
                      <a:r>
                        <a:rPr lang="en-US" dirty="0"/>
                        <a:t>is equivalent to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17-18</a:t>
                      </a:r>
                      <a:r>
                        <a:rPr lang="en-US" dirty="0"/>
                        <a:t> in 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Min ≈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18</a:t>
                      </a:r>
                      <a:r>
                        <a:rPr lang="en-US" dirty="0"/>
                        <a:t>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is equivalent to 960-980 in SAT.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35033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SAT min ≈ ACT min</a:t>
                      </a:r>
                    </a:p>
                    <a:p>
                      <a:r>
                        <a:rPr lang="en-US" dirty="0"/>
                        <a:t>    exception : 2017 min value = 2.3 (Someone didn't read enough textbooks)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2375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SAT max = 1284 - 1295 </a:t>
                      </a:r>
                    </a:p>
                    <a:p>
                      <a:r>
                        <a:rPr lang="en-US" dirty="0"/>
                        <a:t>is equivalent to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27</a:t>
                      </a:r>
                      <a:r>
                        <a:rPr lang="en-US" dirty="0"/>
                        <a:t> in ACT.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 max ≈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25 </a:t>
                      </a:r>
                    </a:p>
                    <a:p>
                      <a:r>
                        <a:rPr lang="en-US" dirty="0"/>
                        <a:t>is equivalent to 1200-1220 in SAT.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498164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SAT max &gt; 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ACT max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702891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A2233D0-03FB-4C13-8B85-BBF1DA76EBBC}"/>
              </a:ext>
            </a:extLst>
          </p:cNvPr>
          <p:cNvSpPr txBox="1"/>
          <p:nvPr/>
        </p:nvSpPr>
        <p:spPr>
          <a:xfrm>
            <a:off x="10047556" y="1461163"/>
            <a:ext cx="110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ACT: 1-36</a:t>
            </a:r>
          </a:p>
        </p:txBody>
      </p:sp>
    </p:spTree>
    <p:extLst>
      <p:ext uri="{BB962C8B-B14F-4D97-AF65-F5344CB8AC3E}">
        <p14:creationId xmlns:p14="http://schemas.microsoft.com/office/powerpoint/2010/main" val="3094947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0CFC-D141-434B-8305-DA169C128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 and ACT score distribution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EF5C5F-7B0D-4499-8D80-58AF457540D3}"/>
              </a:ext>
            </a:extLst>
          </p:cNvPr>
          <p:cNvSpPr txBox="1"/>
          <p:nvPr/>
        </p:nvSpPr>
        <p:spPr>
          <a:xfrm>
            <a:off x="1680882" y="5142279"/>
            <a:ext cx="2886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Black line ; Mean</a:t>
            </a:r>
          </a:p>
          <a:p>
            <a:r>
              <a:rPr lang="en-US" dirty="0">
                <a:solidFill>
                  <a:srgbClr val="FF0000"/>
                </a:solidFill>
              </a:rPr>
              <a:t>Red line: </a:t>
            </a:r>
            <a:r>
              <a:rPr lang="en-US" dirty="0" err="1">
                <a:solidFill>
                  <a:srgbClr val="FF0000"/>
                </a:solidFill>
              </a:rPr>
              <a:t>Mean+SD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Blue line: Mean+1.3SD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D642E2-6727-4AF9-857B-DBBF2DABAB37}"/>
              </a:ext>
            </a:extLst>
          </p:cNvPr>
          <p:cNvSpPr txBox="1"/>
          <p:nvPr/>
        </p:nvSpPr>
        <p:spPr>
          <a:xfrm>
            <a:off x="7902388" y="5120639"/>
            <a:ext cx="2886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Black line ; Mean</a:t>
            </a:r>
          </a:p>
          <a:p>
            <a:r>
              <a:rPr lang="en-US" dirty="0">
                <a:solidFill>
                  <a:srgbClr val="FF0000"/>
                </a:solidFill>
              </a:rPr>
              <a:t>Red line: </a:t>
            </a:r>
            <a:r>
              <a:rPr lang="en-US" dirty="0" err="1">
                <a:solidFill>
                  <a:srgbClr val="FF0000"/>
                </a:solidFill>
              </a:rPr>
              <a:t>Mean+SD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Blue line: Mean+1.25SD</a:t>
            </a:r>
          </a:p>
        </p:txBody>
      </p:sp>
      <p:pic>
        <p:nvPicPr>
          <p:cNvPr id="4110" name="Picture 14">
            <a:extLst>
              <a:ext uri="{FF2B5EF4-FFF2-40B4-BE49-F238E27FC236}">
                <a16:creationId xmlns:a16="http://schemas.microsoft.com/office/drawing/2014/main" id="{00B3EFF6-B3E6-4A37-9132-59CA93E8E3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12" y="1920582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>
            <a:extLst>
              <a:ext uri="{FF2B5EF4-FFF2-40B4-BE49-F238E27FC236}">
                <a16:creationId xmlns:a16="http://schemas.microsoft.com/office/drawing/2014/main" id="{7D56A438-CBD2-4A8A-9D2D-4AB486B1E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612" y="1909762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560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>
            <a:extLst>
              <a:ext uri="{FF2B5EF4-FFF2-40B4-BE49-F238E27FC236}">
                <a16:creationId xmlns:a16="http://schemas.microsoft.com/office/drawing/2014/main" id="{2B7758B2-7C29-4B40-AB78-AB503898E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259" y="269174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6">
            <a:extLst>
              <a:ext uri="{FF2B5EF4-FFF2-40B4-BE49-F238E27FC236}">
                <a16:creationId xmlns:a16="http://schemas.microsoft.com/office/drawing/2014/main" id="{394C5C84-C38A-4EB4-BAF4-975CDAFCF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259" y="3307649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060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DAEE2-37E8-4434-8ECA-ABDC26F7C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Acceptable score for </a:t>
            </a:r>
            <a:br>
              <a:rPr lang="en-US" dirty="0"/>
            </a:br>
            <a:r>
              <a:rPr lang="en-US" dirty="0"/>
              <a:t>Asian-Parents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40F8820-A187-483B-8A2E-82E22895B6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48264" y="703813"/>
            <a:ext cx="3446456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Average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STDDev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: 94.61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Average Mean   : 1119.73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Average Max    : 1292.33 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4927778-801A-46DE-B717-488DF8E93E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31662"/>
              </p:ext>
            </p:extLst>
          </p:nvPr>
        </p:nvGraphicFramePr>
        <p:xfrm>
          <a:off x="2623969" y="2129459"/>
          <a:ext cx="6944061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8320">
                  <a:extLst>
                    <a:ext uri="{9D8B030D-6E8A-4147-A177-3AD203B41FA5}">
                      <a16:colId xmlns:a16="http://schemas.microsoft.com/office/drawing/2014/main" val="57970294"/>
                    </a:ext>
                  </a:extLst>
                </a:gridCol>
                <a:gridCol w="1362635">
                  <a:extLst>
                    <a:ext uri="{9D8B030D-6E8A-4147-A177-3AD203B41FA5}">
                      <a16:colId xmlns:a16="http://schemas.microsoft.com/office/drawing/2014/main" val="1296216500"/>
                    </a:ext>
                  </a:extLst>
                </a:gridCol>
                <a:gridCol w="1748118">
                  <a:extLst>
                    <a:ext uri="{9D8B030D-6E8A-4147-A177-3AD203B41FA5}">
                      <a16:colId xmlns:a16="http://schemas.microsoft.com/office/drawing/2014/main" val="4086355939"/>
                    </a:ext>
                  </a:extLst>
                </a:gridCol>
                <a:gridCol w="2034988">
                  <a:extLst>
                    <a:ext uri="{9D8B030D-6E8A-4147-A177-3AD203B41FA5}">
                      <a16:colId xmlns:a16="http://schemas.microsoft.com/office/drawing/2014/main" val="11772102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Calculation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Asian Parent’s Satisfaction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Real-life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287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+ 3SD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1403.56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8% from 1.5M</a:t>
                      </a:r>
                    </a:p>
                    <a:p>
                      <a:r>
                        <a:rPr lang="en-US" dirty="0">
                          <a:latin typeface="+mn-lt"/>
                        </a:rPr>
                        <a:t>(SAT 2021)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216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+ 2SD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1308.95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Acceptable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Reachable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925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 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1214.34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Study harder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Great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012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 1/2SD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1167.04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Disgrace to ancestors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Good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708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1119.73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I’m not your father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Mean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654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87949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{2C1E5A53-E202-4430-8DDB-C6C2917C0271}tf22712842_win32</Template>
  <TotalTime>649</TotalTime>
  <Words>618</Words>
  <Application>Microsoft Office PowerPoint</Application>
  <PresentationFormat>Widescreen</PresentationFormat>
  <Paragraphs>158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Bookman Old Style</vt:lpstr>
      <vt:lpstr>Calibri</vt:lpstr>
      <vt:lpstr>Courier New</vt:lpstr>
      <vt:lpstr>Franklin Gothic Book</vt:lpstr>
      <vt:lpstr>Helvetica Neue</vt:lpstr>
      <vt:lpstr>1_RetrospectVTI</vt:lpstr>
      <vt:lpstr>If I was stereotype  Asian-American Parent, What data might interest me?</vt:lpstr>
      <vt:lpstr>Instagram vs. Real-life</vt:lpstr>
      <vt:lpstr>Before digging data up</vt:lpstr>
      <vt:lpstr>Don’t think! Go test!</vt:lpstr>
      <vt:lpstr>PowerPoint Presentation</vt:lpstr>
      <vt:lpstr>SAT OR ACT OR BOTH</vt:lpstr>
      <vt:lpstr>SAT and ACT score distribution</vt:lpstr>
      <vt:lpstr>PowerPoint Presentation</vt:lpstr>
      <vt:lpstr>Acceptable score for  Asian-Parents</vt:lpstr>
      <vt:lpstr>Acceptable major for  Asian-Parents</vt:lpstr>
      <vt:lpstr>Acceptable school for  Asian-Parents</vt:lpstr>
      <vt:lpstr>Cost of living index in USA (Normal=100)</vt:lpstr>
      <vt:lpstr>Cost of living index (Normal=100)</vt:lpstr>
      <vt:lpstr>Be one step ahead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 I was stereotype  Asian-American Parent, What data might interest me?</dc:title>
  <dc:creator>minkbbk1993@gmail.com</dc:creator>
  <cp:lastModifiedBy>minkbbk1993@gmail.com</cp:lastModifiedBy>
  <cp:revision>72</cp:revision>
  <dcterms:created xsi:type="dcterms:W3CDTF">2022-09-07T09:36:58Z</dcterms:created>
  <dcterms:modified xsi:type="dcterms:W3CDTF">2022-09-09T03:12:35Z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